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4" r:id="rId3"/>
    <p:sldId id="258" r:id="rId4"/>
    <p:sldId id="260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-182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>
          <a:xfrm>
            <a:off x="424801" y="2392092"/>
            <a:ext cx="8220960" cy="1360942"/>
          </a:xfrm>
        </p:spPr>
        <p:txBody>
          <a:bodyPr/>
          <a:lstStyle/>
          <a:p>
            <a:r>
              <a:rPr lang="en-US" altLang="ar-IQ" smtClean="0"/>
              <a:t>Lecture 5</a:t>
            </a:r>
            <a:endParaRPr lang="ar-IQ" altLang="ar-IQ" smtClean="0"/>
          </a:p>
        </p:txBody>
      </p:sp>
    </p:spTree>
    <p:extLst>
      <p:ext uri="{BB962C8B-B14F-4D97-AF65-F5344CB8AC3E}">
        <p14:creationId xmlns:p14="http://schemas.microsoft.com/office/powerpoint/2010/main" val="1446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755576" y="702264"/>
            <a:ext cx="7920880" cy="3891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b="1" dirty="0"/>
              <a:t>An </a:t>
            </a:r>
            <a:r>
              <a:rPr lang="en-US" b="1" dirty="0">
                <a:cs typeface="+mj-cs"/>
              </a:rPr>
              <a:t>earthquake </a:t>
            </a:r>
            <a:r>
              <a:rPr lang="en-US" dirty="0">
                <a:cs typeface="+mj-cs"/>
              </a:rPr>
              <a:t>is the shaking of the Earth's surface that is generated by the sudden </a:t>
            </a:r>
            <a:r>
              <a:rPr lang="en-US" dirty="0" smtClean="0">
                <a:cs typeface="+mj-cs"/>
              </a:rPr>
              <a:t>release </a:t>
            </a:r>
            <a:r>
              <a:rPr lang="en-US" dirty="0">
                <a:cs typeface="+mj-cs"/>
              </a:rPr>
              <a:t>of energy</a:t>
            </a:r>
          </a:p>
          <a:p>
            <a:pPr algn="l">
              <a:lnSpc>
                <a:spcPct val="200000"/>
              </a:lnSpc>
            </a:pPr>
            <a:r>
              <a:rPr lang="en-US" dirty="0">
                <a:cs typeface="+mj-cs"/>
              </a:rPr>
              <a:t>Deformations collected in the Earth's outer crust (Crust) or in</a:t>
            </a:r>
          </a:p>
          <a:p>
            <a:pPr algn="l">
              <a:lnSpc>
                <a:spcPct val="200000"/>
              </a:lnSpc>
            </a:pPr>
            <a:r>
              <a:rPr lang="en-US" dirty="0">
                <a:cs typeface="+mj-cs"/>
              </a:rPr>
              <a:t>The layer below where these vibrations spread and reach the surface</a:t>
            </a:r>
          </a:p>
          <a:p>
            <a:pPr algn="l">
              <a:lnSpc>
                <a:spcPct val="200000"/>
              </a:lnSpc>
            </a:pPr>
            <a:r>
              <a:rPr lang="en-US" dirty="0">
                <a:cs typeface="+mj-cs"/>
              </a:rPr>
              <a:t>The earth is a generator of the movement of the earth's surface, which is the source of damage</a:t>
            </a:r>
          </a:p>
          <a:p>
            <a:pPr algn="l">
              <a:lnSpc>
                <a:spcPct val="200000"/>
              </a:lnSpc>
            </a:pPr>
            <a:r>
              <a:rPr lang="ar-IQ" dirty="0">
                <a:cs typeface="+mj-cs"/>
              </a:rPr>
              <a:t> </a:t>
            </a:r>
            <a:endParaRPr lang="en-US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30289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2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516960" y="414763"/>
            <a:ext cx="746496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hangingPunct="1"/>
            <a:r>
              <a:rPr lang="en-US" altLang="ar-IQ" sz="4000" dirty="0">
                <a:solidFill>
                  <a:srgbClr val="000000"/>
                </a:solidFill>
                <a:cs typeface="+mj-cs"/>
              </a:rPr>
              <a:t>Epicenter and Focus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251520" y="1340768"/>
            <a:ext cx="631844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dirty="0"/>
          </a:p>
          <a:p>
            <a:pPr algn="l"/>
            <a:r>
              <a:rPr lang="en-US" sz="2000" b="1" i="1" dirty="0"/>
              <a:t>Hypocenter (Focus):</a:t>
            </a:r>
            <a:r>
              <a:rPr lang="en-US" sz="2000" dirty="0"/>
              <a:t>actual location of the earthquake at depth</a:t>
            </a:r>
          </a:p>
          <a:p>
            <a:pPr algn="l"/>
            <a:r>
              <a:rPr lang="en-US" sz="2000" dirty="0"/>
              <a:t>•</a:t>
            </a:r>
            <a:r>
              <a:rPr lang="en-US" sz="2000" b="1" i="1" dirty="0" err="1"/>
              <a:t>Epicenter:</a:t>
            </a:r>
            <a:r>
              <a:rPr lang="en-US" sz="2000" dirty="0" err="1"/>
              <a:t>location</a:t>
            </a:r>
            <a:r>
              <a:rPr lang="en-US" sz="2000" dirty="0"/>
              <a:t> on the surface of the Earth above the hypocenter</a:t>
            </a:r>
          </a:p>
          <a:p>
            <a:pPr algn="l"/>
            <a:r>
              <a:rPr lang="en-US" sz="2000" dirty="0"/>
              <a:t>•</a:t>
            </a:r>
            <a:r>
              <a:rPr lang="en-US" sz="2000" b="1" i="1" dirty="0"/>
              <a:t>Hanging </a:t>
            </a:r>
            <a:r>
              <a:rPr lang="en-US" sz="2000" b="1" i="1" dirty="0" err="1"/>
              <a:t>Wall:</a:t>
            </a:r>
            <a:r>
              <a:rPr lang="en-US" sz="2000" dirty="0" err="1"/>
              <a:t>top</a:t>
            </a:r>
            <a:r>
              <a:rPr lang="en-US" sz="2000" dirty="0"/>
              <a:t> block of a fault (where a light would hang from)</a:t>
            </a:r>
          </a:p>
          <a:p>
            <a:pPr algn="l"/>
            <a:r>
              <a:rPr lang="en-US" sz="2000" dirty="0"/>
              <a:t>•</a:t>
            </a:r>
            <a:r>
              <a:rPr lang="en-US" sz="2000" b="1" i="1" dirty="0" err="1"/>
              <a:t>Footwall:</a:t>
            </a:r>
            <a:r>
              <a:rPr lang="en-US" sz="2000" dirty="0" err="1"/>
              <a:t>bottom</a:t>
            </a:r>
            <a:r>
              <a:rPr lang="en-US" sz="2000" dirty="0"/>
              <a:t> block of a fault (where you would stand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5509046" cy="24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7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47361" y="691273"/>
            <a:ext cx="6372000" cy="6552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Earthquake </a:t>
            </a:r>
            <a:r>
              <a:rPr lang="en-US" dirty="0" smtClean="0"/>
              <a:t>Cluster and Swarm</a:t>
            </a:r>
            <a:endParaRPr lang="en-US" dirty="0"/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552960" y="1520800"/>
            <a:ext cx="2557440" cy="131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marL="342900" indent="-342900"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1pPr>
            <a:lvl2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2pPr>
            <a:lvl3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3pPr>
            <a:lvl4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4pPr>
            <a:lvl5pPr eaLnBrk="0"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5pPr>
            <a:lvl6pPr marL="25146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6pPr>
            <a:lvl7pPr marL="29718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7pPr>
            <a:lvl8pPr marL="34290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8pPr>
            <a:lvl9pPr marL="3886200" indent="-228600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pitchFamily="34" charset="0"/>
                <a:ea typeface="WenQuanYi Micro Hei" charset="0"/>
                <a:cs typeface="WenQuanYi Micro Hei" charset="0"/>
              </a:defRPr>
            </a:lvl9pPr>
          </a:lstStyle>
          <a:p>
            <a:pPr>
              <a:spcAft>
                <a:spcPts val="1418"/>
              </a:spcAft>
            </a:pPr>
            <a:r>
              <a:rPr lang="en-US" altLang="ar-IQ" sz="3200" dirty="0" smtClean="0">
                <a:solidFill>
                  <a:srgbClr val="000000"/>
                </a:solidFill>
              </a:rPr>
              <a:t>Foreshocks</a:t>
            </a:r>
          </a:p>
          <a:p>
            <a:pPr>
              <a:spcAft>
                <a:spcPts val="1418"/>
              </a:spcAft>
            </a:pPr>
            <a:r>
              <a:rPr lang="en-US" altLang="ar-IQ" sz="3200" dirty="0" err="1" smtClean="0">
                <a:solidFill>
                  <a:srgbClr val="000000"/>
                </a:solidFill>
              </a:rPr>
              <a:t>Mainshock</a:t>
            </a:r>
            <a:endParaRPr lang="en-US" altLang="ar-IQ" sz="3200" dirty="0" smtClean="0">
              <a:solidFill>
                <a:srgbClr val="000000"/>
              </a:solidFill>
            </a:endParaRPr>
          </a:p>
          <a:p>
            <a:pPr>
              <a:spcAft>
                <a:spcPts val="1418"/>
              </a:spcAft>
            </a:pPr>
            <a:r>
              <a:rPr lang="en-US" altLang="ar-IQ" sz="3200" dirty="0" smtClean="0">
                <a:solidFill>
                  <a:srgbClr val="000000"/>
                </a:solidFill>
              </a:rPr>
              <a:t>Aftershocks</a:t>
            </a:r>
            <a:endParaRPr lang="en-US" altLang="ar-IQ" sz="3200" dirty="0">
              <a:solidFill>
                <a:srgbClr val="000000"/>
              </a:solidFill>
            </a:endParaRPr>
          </a:p>
          <a:p>
            <a:pPr>
              <a:spcAft>
                <a:spcPts val="1418"/>
              </a:spcAft>
            </a:pPr>
            <a:endParaRPr lang="en-US" altLang="ar-IQ" sz="3200" dirty="0">
              <a:solidFill>
                <a:srgbClr val="000000"/>
              </a:solidFill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248640" y="2000370"/>
            <a:ext cx="4285440" cy="4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hangingPunct="1"/>
            <a:r>
              <a:rPr lang="en-US" altLang="ar-IQ" sz="2200">
                <a:solidFill>
                  <a:srgbClr val="FF0000"/>
                </a:solidFill>
                <a:latin typeface="Times New Roman" pitchFamily="18" charset="0"/>
              </a:rPr>
              <a:t>Earthquake Swarm</a:t>
            </a:r>
          </a:p>
        </p:txBody>
      </p:sp>
      <p:sp>
        <p:nvSpPr>
          <p:cNvPr id="7" name="Right Brace 5"/>
          <p:cNvSpPr/>
          <p:nvPr/>
        </p:nvSpPr>
        <p:spPr>
          <a:xfrm>
            <a:off x="2764800" y="1520800"/>
            <a:ext cx="345600" cy="13134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555840" y="3774637"/>
            <a:ext cx="6786720" cy="14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just" hangingPunct="1"/>
            <a:r>
              <a:rPr lang="en-US" altLang="ar-IQ" dirty="0">
                <a:solidFill>
                  <a:srgbClr val="FF0000"/>
                </a:solidFill>
                <a:latin typeface="Times New Roman" pitchFamily="18" charset="0"/>
              </a:rPr>
              <a:t>Earthquake swarms </a:t>
            </a:r>
            <a:r>
              <a:rPr lang="en-US" altLang="ar-IQ" dirty="0">
                <a:latin typeface="Times New Roman" pitchFamily="18" charset="0"/>
              </a:rPr>
              <a:t>are events where a local area experiences sequences of </a:t>
            </a:r>
            <a:r>
              <a:rPr lang="en-US" altLang="ar-IQ" dirty="0" smtClean="0">
                <a:latin typeface="Times New Roman" pitchFamily="18" charset="0"/>
              </a:rPr>
              <a:t>many earthquakes </a:t>
            </a:r>
            <a:r>
              <a:rPr lang="en-US" altLang="ar-IQ" dirty="0">
                <a:latin typeface="Times New Roman" pitchFamily="18" charset="0"/>
              </a:rPr>
              <a:t>striking in a relatively short period of time.</a:t>
            </a:r>
          </a:p>
          <a:p>
            <a:pPr algn="just" hangingPunct="1"/>
            <a:endParaRPr lang="en-US" altLang="ar-IQ" dirty="0">
              <a:latin typeface="Times New Roman" pitchFamily="18" charset="0"/>
            </a:endParaRPr>
          </a:p>
          <a:p>
            <a:pPr algn="just" hangingPunct="1"/>
            <a:r>
              <a:rPr lang="en-US" altLang="ar-IQ" dirty="0">
                <a:solidFill>
                  <a:srgbClr val="FF0000"/>
                </a:solidFill>
                <a:latin typeface="Times New Roman" pitchFamily="18" charset="0"/>
              </a:rPr>
              <a:t>There are two types of seismic clusters: </a:t>
            </a:r>
            <a:r>
              <a:rPr lang="en-US" altLang="ar-IQ" dirty="0">
                <a:latin typeface="Times New Roman" pitchFamily="18" charset="0"/>
              </a:rPr>
              <a:t>The clusters of </a:t>
            </a:r>
            <a:r>
              <a:rPr lang="en-US" altLang="ar-IQ" dirty="0">
                <a:solidFill>
                  <a:srgbClr val="0070C0"/>
                </a:solidFill>
                <a:latin typeface="Times New Roman" pitchFamily="18" charset="0"/>
              </a:rPr>
              <a:t>foreshocks</a:t>
            </a:r>
            <a:r>
              <a:rPr lang="en-US" altLang="ar-IQ" dirty="0">
                <a:latin typeface="Times New Roman" pitchFamily="18" charset="0"/>
              </a:rPr>
              <a:t> and </a:t>
            </a:r>
            <a:r>
              <a:rPr lang="en-US" altLang="ar-IQ" dirty="0">
                <a:solidFill>
                  <a:srgbClr val="0070C0"/>
                </a:solidFill>
                <a:latin typeface="Times New Roman" pitchFamily="18" charset="0"/>
              </a:rPr>
              <a:t>aftershocks</a:t>
            </a:r>
            <a:r>
              <a:rPr lang="en-US" altLang="ar-IQ" dirty="0">
                <a:latin typeface="Times New Roman" pitchFamily="18" charset="0"/>
              </a:rPr>
              <a:t> that occur before and after a big earthquake (</a:t>
            </a:r>
            <a:r>
              <a:rPr lang="en-US" altLang="ar-IQ" dirty="0" err="1">
                <a:solidFill>
                  <a:srgbClr val="0070C0"/>
                </a:solidFill>
                <a:latin typeface="Times New Roman" pitchFamily="18" charset="0"/>
              </a:rPr>
              <a:t>mainshock</a:t>
            </a:r>
            <a:r>
              <a:rPr lang="en-US" altLang="ar-IQ" dirty="0">
                <a:latin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70650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0" y="524215"/>
            <a:ext cx="7488000" cy="581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29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1" y="810806"/>
            <a:ext cx="7260480" cy="52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75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971600" y="764704"/>
            <a:ext cx="7632848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>
                <a:cs typeface="+mj-cs"/>
              </a:rPr>
              <a:t>1-Shallow earthquakes: the focal depth is 0- 70 km and constitutes 75 of the total earthquakes.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cs typeface="+mj-cs"/>
              </a:rPr>
              <a:t>2-Medium earthquakes: the focus depth is 70 -300 km and they constitute 22 of the total earthquakes.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cs typeface="+mj-cs"/>
              </a:rPr>
              <a:t>3-Deep earthquakes: focus depth is 300- 700 km and constitute 3 of the total earthquakes</a:t>
            </a:r>
          </a:p>
        </p:txBody>
      </p:sp>
    </p:spTree>
    <p:extLst>
      <p:ext uri="{BB962C8B-B14F-4D97-AF65-F5344CB8AC3E}">
        <p14:creationId xmlns:p14="http://schemas.microsoft.com/office/powerpoint/2010/main" val="304404614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223</Words>
  <Application>Microsoft Office PowerPoint</Application>
  <PresentationFormat>عرض على الشاشة (3:4)‏</PresentationFormat>
  <Paragraphs>23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Lecture 5</vt:lpstr>
      <vt:lpstr>عرض تقديمي في PowerPoint</vt:lpstr>
      <vt:lpstr>عرض تقديمي في PowerPoint</vt:lpstr>
      <vt:lpstr>Earthquake Cluster and Swarm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</dc:title>
  <dc:creator>user</dc:creator>
  <cp:lastModifiedBy>Maher</cp:lastModifiedBy>
  <cp:revision>6</cp:revision>
  <dcterms:created xsi:type="dcterms:W3CDTF">2020-12-13T15:12:28Z</dcterms:created>
  <dcterms:modified xsi:type="dcterms:W3CDTF">2022-10-23T06:48:48Z</dcterms:modified>
</cp:coreProperties>
</file>